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6" r:id="rId8"/>
    <p:sldId id="273" r:id="rId9"/>
    <p:sldId id="275" r:id="rId10"/>
    <p:sldId id="274" r:id="rId11"/>
    <p:sldId id="279" r:id="rId12"/>
    <p:sldId id="278" r:id="rId13"/>
    <p:sldId id="257" r:id="rId14"/>
    <p:sldId id="280" r:id="rId15"/>
    <p:sldId id="281" r:id="rId16"/>
    <p:sldId id="258" r:id="rId17"/>
    <p:sldId id="259" r:id="rId18"/>
    <p:sldId id="261" r:id="rId19"/>
    <p:sldId id="262" r:id="rId20"/>
    <p:sldId id="264" r:id="rId21"/>
    <p:sldId id="267" r:id="rId22"/>
    <p:sldId id="265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88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06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60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50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82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67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51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29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14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99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73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35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42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57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67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42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2A35-DF50-4512-AF9A-FD0FF7026268}" type="datetimeFigureOut">
              <a:rPr lang="zh-TW" altLang="en-US" smtClean="0"/>
              <a:t>2017/11/28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C740ED-D142-46A9-A097-2F7ADEB1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10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Probabilistic Visitor Stitching on Cross-Device Web Logs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 err="1" smtClean="0"/>
              <a:t>Sourse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: WWW 2017</a:t>
            </a:r>
          </a:p>
          <a:p>
            <a:r>
              <a:rPr lang="en-US" altLang="zh-TW" sz="2400" dirty="0" smtClean="0"/>
              <a:t>Advisor : JIA-LING KOH</a:t>
            </a:r>
          </a:p>
          <a:p>
            <a:r>
              <a:rPr lang="en-US" altLang="zh-TW" sz="2400" dirty="0" smtClean="0"/>
              <a:t>Speaker : YI-CHENG </a:t>
            </a:r>
            <a:r>
              <a:rPr lang="en-US" altLang="zh-TW" sz="2400" dirty="0"/>
              <a:t>HUNG</a:t>
            </a:r>
            <a:endParaRPr lang="en-US" altLang="zh-TW" sz="2400" dirty="0" smtClean="0"/>
          </a:p>
          <a:p>
            <a:r>
              <a:rPr lang="en-US" altLang="zh-TW" sz="2400" dirty="0" smtClean="0"/>
              <a:t>Date:2017/11/28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47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Geographic Locations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less </a:t>
            </a:r>
            <a:r>
              <a:rPr lang="en-US" altLang="zh-TW" dirty="0" smtClean="0">
                <a:solidFill>
                  <a:srgbClr val="FF0000"/>
                </a:solidFill>
              </a:rPr>
              <a:t>uniqueness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and reliability</a:t>
            </a:r>
          </a:p>
          <a:p>
            <a:pPr lvl="1"/>
            <a:r>
              <a:rPr lang="en-US" altLang="zh-TW" dirty="0"/>
              <a:t>we simply </a:t>
            </a:r>
            <a:r>
              <a:rPr lang="en-US" altLang="zh-TW" dirty="0" smtClean="0"/>
              <a:t>collapse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top-two most visited locations into a pair of coordinates.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Measuring </a:t>
            </a:r>
            <a:r>
              <a:rPr lang="en-US" altLang="zh-TW" dirty="0"/>
              <a:t>Geolocation </a:t>
            </a:r>
            <a:r>
              <a:rPr lang="en-US" altLang="zh-TW" dirty="0" smtClean="0"/>
              <a:t>Distance</a:t>
            </a:r>
          </a:p>
          <a:p>
            <a:pPr lvl="1"/>
            <a:r>
              <a:rPr lang="en-US" altLang="zh-TW" dirty="0"/>
              <a:t>To utilize the user geo-coordinates for the visitor </a:t>
            </a:r>
            <a:r>
              <a:rPr lang="en-US" altLang="zh-TW" dirty="0" smtClean="0"/>
              <a:t>stitching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task</a:t>
            </a:r>
            <a:r>
              <a:rPr lang="en-US" altLang="zh-TW" dirty="0"/>
              <a:t>, we need to </a:t>
            </a:r>
            <a:r>
              <a:rPr lang="en-US" altLang="zh-TW" dirty="0" smtClean="0"/>
              <a:t>define </a:t>
            </a:r>
            <a:r>
              <a:rPr lang="en-US" altLang="zh-TW" dirty="0"/>
              <a:t>a similarity measure between users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7686" b="18873"/>
          <a:stretch/>
        </p:blipFill>
        <p:spPr>
          <a:xfrm>
            <a:off x="10270838" y="1825625"/>
            <a:ext cx="1450972" cy="15556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004" y="4425772"/>
            <a:ext cx="4230832" cy="21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Probabilistic soft </a:t>
            </a:r>
            <a:r>
              <a:rPr lang="en-US" altLang="zh-TW" dirty="0"/>
              <a:t>logic framework (PSL)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8" y="1888535"/>
            <a:ext cx="5514975" cy="13811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20" y="3888132"/>
            <a:ext cx="5153025" cy="5619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046864"/>
            <a:ext cx="100012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Probabilistic soft </a:t>
            </a:r>
            <a:r>
              <a:rPr lang="en-US" altLang="zh-TW" dirty="0"/>
              <a:t>logic framework (PSL)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20" y="1690688"/>
            <a:ext cx="7019925" cy="8572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25525" b="11984"/>
          <a:stretch/>
        </p:blipFill>
        <p:spPr>
          <a:xfrm>
            <a:off x="3739829" y="2634468"/>
            <a:ext cx="3695444" cy="50017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79" y="3572665"/>
            <a:ext cx="11938460" cy="15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PSL Models-rules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7" y="1851926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IP</a:t>
            </a:r>
            <a:endParaRPr lang="en-US" altLang="zh-TW" dirty="0" smtClean="0"/>
          </a:p>
          <a:p>
            <a:endParaRPr lang="en-US" altLang="zh-TW" dirty="0"/>
          </a:p>
          <a:p>
            <a:pPr lvl="1"/>
            <a:r>
              <a:rPr lang="en-US" altLang="zh-TW" dirty="0" smtClean="0"/>
              <a:t>                     is </a:t>
            </a:r>
            <a:r>
              <a:rPr lang="en-US" altLang="zh-TW" dirty="0"/>
              <a:t>computed using the </a:t>
            </a:r>
            <a:r>
              <a:rPr lang="en-US" altLang="zh-TW" dirty="0" err="1" smtClean="0">
                <a:solidFill>
                  <a:srgbClr val="FF0000"/>
                </a:solidFill>
              </a:rPr>
              <a:t>Jaccard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coefficient </a:t>
            </a:r>
            <a:r>
              <a:rPr lang="en-US" altLang="zh-TW" dirty="0"/>
              <a:t>between sets of IP </a:t>
            </a:r>
            <a:r>
              <a:rPr lang="en-US" altLang="zh-TW" dirty="0" smtClean="0"/>
              <a:t>addresses </a:t>
            </a:r>
            <a:r>
              <a:rPr lang="en-US" altLang="zh-TW" dirty="0"/>
              <a:t>associated with </a:t>
            </a:r>
            <a:r>
              <a:rPr lang="en-US" altLang="zh-TW" dirty="0" smtClean="0"/>
              <a:t>the respective </a:t>
            </a:r>
            <a:r>
              <a:rPr lang="en-US" altLang="zh-TW" dirty="0"/>
              <a:t>visitors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US</a:t>
            </a:r>
          </a:p>
          <a:p>
            <a:endParaRPr lang="en-US" altLang="zh-TW" dirty="0" smtClean="0"/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                   is </a:t>
            </a:r>
            <a:r>
              <a:rPr lang="en-US" altLang="zh-TW" dirty="0"/>
              <a:t>computed by </a:t>
            </a:r>
            <a:r>
              <a:rPr lang="en-US" altLang="zh-TW" dirty="0" smtClean="0"/>
              <a:t>first </a:t>
            </a:r>
            <a:r>
              <a:rPr lang="en-US" altLang="zh-TW" dirty="0"/>
              <a:t>using a hash </a:t>
            </a:r>
            <a:r>
              <a:rPr lang="en-US" altLang="zh-TW" dirty="0" smtClean="0"/>
              <a:t>function to </a:t>
            </a:r>
            <a:r>
              <a:rPr lang="en-US" altLang="zh-TW" dirty="0"/>
              <a:t>convert the user-agent string into an ID-like </a:t>
            </a:r>
            <a:r>
              <a:rPr lang="en-US" altLang="zh-TW" dirty="0" smtClean="0"/>
              <a:t>string, </a:t>
            </a:r>
            <a:r>
              <a:rPr lang="en-US" altLang="zh-TW" dirty="0"/>
              <a:t>and also uses the </a:t>
            </a:r>
            <a:r>
              <a:rPr lang="en-US" altLang="zh-TW" dirty="0" err="1" smtClean="0"/>
              <a:t>Jaccard</a:t>
            </a:r>
            <a:r>
              <a:rPr lang="en-US" altLang="zh-TW" dirty="0" smtClean="0"/>
              <a:t> coefficient </a:t>
            </a:r>
            <a:r>
              <a:rPr lang="en-US" altLang="zh-TW" dirty="0"/>
              <a:t>between sets of user-agent </a:t>
            </a:r>
            <a:r>
              <a:rPr lang="en-US" altLang="zh-TW" dirty="0" smtClean="0"/>
              <a:t>strings.    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98" y="2680932"/>
            <a:ext cx="1409700" cy="276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16" y="1860428"/>
            <a:ext cx="4025612" cy="7618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t="13179"/>
          <a:stretch/>
        </p:blipFill>
        <p:spPr>
          <a:xfrm>
            <a:off x="1567298" y="3297356"/>
            <a:ext cx="4181619" cy="7302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26" y="4086280"/>
            <a:ext cx="1264516" cy="28553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9126" y="4821959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PSL Models-rules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7" y="1851926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Geo</a:t>
            </a:r>
          </a:p>
          <a:p>
            <a:pPr lvl="1"/>
            <a:r>
              <a:rPr lang="en-US" altLang="zh-TW" dirty="0" smtClean="0"/>
              <a:t>                           is </a:t>
            </a:r>
            <a:r>
              <a:rPr lang="en-US" altLang="zh-TW" dirty="0"/>
              <a:t>computed as </a:t>
            </a:r>
            <a:r>
              <a:rPr lang="en-US" altLang="zh-TW" dirty="0" smtClean="0"/>
              <a:t>described </a:t>
            </a:r>
            <a:r>
              <a:rPr lang="en-US" altLang="zh-TW" dirty="0"/>
              <a:t>in </a:t>
            </a:r>
            <a:r>
              <a:rPr lang="en-US" altLang="zh-TW" dirty="0" smtClean="0"/>
              <a:t>page 10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IP.UA</a:t>
            </a:r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64" y="2273735"/>
            <a:ext cx="1676400" cy="3524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64" y="2651388"/>
            <a:ext cx="5210175" cy="8763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114" y="3569838"/>
            <a:ext cx="1466850" cy="381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564" y="4770014"/>
            <a:ext cx="63531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PSL Models-rules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7" y="1851926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Geo.UA</a:t>
            </a:r>
          </a:p>
          <a:p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Transitivity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88" y="2287876"/>
            <a:ext cx="5314950" cy="12477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88" y="4344589"/>
            <a:ext cx="50768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</a:t>
            </a:r>
            <a:r>
              <a:rPr lang="en-US" altLang="zh-TW" dirty="0"/>
              <a:t>Data </a:t>
            </a:r>
            <a:r>
              <a:rPr lang="en-US" altLang="zh-TW" dirty="0" smtClean="0"/>
              <a:t>preparation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 preparation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For week 1</a:t>
            </a:r>
            <a:r>
              <a:rPr lang="en-US" altLang="zh-TW" dirty="0"/>
              <a:t>, we aggregate logs based on a user login information.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For week </a:t>
            </a:r>
            <a:r>
              <a:rPr lang="en-US" altLang="zh-TW" dirty="0"/>
              <a:t>2, logs are aggregated based on their cookie </a:t>
            </a:r>
            <a:r>
              <a:rPr lang="en-US" altLang="zh-TW" dirty="0" smtClean="0"/>
              <a:t>identifier.</a:t>
            </a:r>
          </a:p>
          <a:p>
            <a:pPr lvl="1"/>
            <a:r>
              <a:rPr lang="en-US" altLang="zh-TW" dirty="0"/>
              <a:t>The training pairs are random samples from the </a:t>
            </a:r>
            <a:r>
              <a:rPr lang="en-US" altLang="zh-TW" dirty="0" smtClean="0"/>
              <a:t>generated pairs</a:t>
            </a:r>
            <a:r>
              <a:rPr lang="en-US" altLang="zh-TW" dirty="0"/>
              <a:t>, and testing pairs are those not selected for the </a:t>
            </a:r>
            <a:r>
              <a:rPr lang="en-US" altLang="zh-TW" dirty="0" smtClean="0"/>
              <a:t>training set.</a:t>
            </a:r>
          </a:p>
          <a:p>
            <a:r>
              <a:rPr lang="en-US" altLang="zh-TW" dirty="0" smtClean="0"/>
              <a:t>Model</a:t>
            </a:r>
          </a:p>
          <a:p>
            <a:pPr lvl="1"/>
            <a:r>
              <a:rPr lang="en-US" altLang="zh-TW" dirty="0" smtClean="0"/>
              <a:t>compare with Naive Bayes(NB), Logistic Model Tree (LM) , </a:t>
            </a:r>
            <a:r>
              <a:rPr lang="en-US" altLang="zh-TW" dirty="0" err="1" smtClean="0"/>
              <a:t>MultiBoosting</a:t>
            </a:r>
            <a:r>
              <a:rPr lang="en-US" altLang="zh-TW" dirty="0" smtClean="0"/>
              <a:t> (MB), and Random Forests (RF).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8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063" y="365125"/>
            <a:ext cx="7424063" cy="60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EXPERIMENT-Comparison of feature 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90688"/>
            <a:ext cx="6862618" cy="44643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61019" y="2148033"/>
            <a:ext cx="600363" cy="868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46109" y="3500582"/>
            <a:ext cx="757382" cy="323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546109" y="4987781"/>
            <a:ext cx="757382" cy="581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9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EXPERIMENT-Comparison with other methods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080" y="1690687"/>
            <a:ext cx="9648120" cy="49558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69891" y="2447636"/>
            <a:ext cx="895927" cy="323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28655" y="3389746"/>
            <a:ext cx="923636" cy="323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30800" y="3920837"/>
            <a:ext cx="909782" cy="323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222836" y="2482489"/>
            <a:ext cx="914399" cy="323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254835" y="2482488"/>
            <a:ext cx="1089891" cy="323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331200" y="3920837"/>
            <a:ext cx="923635" cy="323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7146267" y="1690686"/>
            <a:ext cx="0" cy="4955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Method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1688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</a:t>
            </a:r>
            <a:r>
              <a:rPr lang="en-US" altLang="zh-TW" dirty="0" smtClean="0"/>
              <a:t>Analysis Results(</a:t>
            </a:r>
            <a:r>
              <a:rPr lang="en-US" altLang="zh-TW" dirty="0" smtClean="0"/>
              <a:t>transitivity rule 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Lack of login </a:t>
            </a:r>
            <a:r>
              <a:rPr lang="en-US" altLang="zh-TW" dirty="0" smtClean="0"/>
              <a:t>information</a:t>
            </a:r>
          </a:p>
          <a:p>
            <a:pPr lvl="1"/>
            <a:r>
              <a:rPr lang="en-US" altLang="zh-TW" dirty="0"/>
              <a:t>we have to </a:t>
            </a:r>
            <a:r>
              <a:rPr lang="en-US" altLang="zh-TW" dirty="0" smtClean="0"/>
              <a:t>handle a </a:t>
            </a:r>
            <a:r>
              <a:rPr lang="en-US" altLang="zh-TW" dirty="0"/>
              <a:t>set of individual cookies which lack user-level information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add the </a:t>
            </a:r>
            <a:r>
              <a:rPr lang="en-US" altLang="zh-TW" dirty="0" smtClean="0"/>
              <a:t>transitivity </a:t>
            </a:r>
            <a:r>
              <a:rPr lang="en-US" altLang="zh-TW" dirty="0"/>
              <a:t>rule with varying amounts of </a:t>
            </a:r>
            <a:r>
              <a:rPr lang="en-US" altLang="zh-TW" dirty="0" err="1"/>
              <a:t>SameUser</a:t>
            </a:r>
            <a:r>
              <a:rPr lang="en-US" altLang="zh-TW" dirty="0"/>
              <a:t>() </a:t>
            </a:r>
            <a:r>
              <a:rPr lang="en-US" altLang="zh-TW" dirty="0" smtClean="0"/>
              <a:t>evidence(0</a:t>
            </a:r>
            <a:r>
              <a:rPr lang="en-US" altLang="zh-TW" dirty="0"/>
              <a:t>% to 50% compared to the number of pairs in the </a:t>
            </a:r>
            <a:r>
              <a:rPr lang="en-US" altLang="zh-TW" dirty="0" smtClean="0"/>
              <a:t>testing set</a:t>
            </a:r>
            <a:r>
              <a:rPr lang="en-US" altLang="zh-TW" dirty="0"/>
              <a:t>).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657" y="3955112"/>
            <a:ext cx="4861070" cy="28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</a:t>
            </a:r>
            <a:r>
              <a:rPr lang="en-US" altLang="zh-TW" dirty="0" smtClean="0"/>
              <a:t>Analysis </a:t>
            </a:r>
            <a:r>
              <a:rPr lang="en-US" altLang="zh-TW" dirty="0" smtClean="0"/>
              <a:t>Results(transitivity rule 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two cookie pairs, (A;B) and (B;C), </a:t>
            </a:r>
            <a:r>
              <a:rPr lang="en-US" altLang="zh-TW" dirty="0" smtClean="0"/>
              <a:t>have a </a:t>
            </a:r>
            <a:r>
              <a:rPr lang="en-US" altLang="zh-TW" dirty="0"/>
              <a:t>strong signal of </a:t>
            </a:r>
            <a:r>
              <a:rPr lang="en-US" altLang="zh-TW" dirty="0" err="1"/>
              <a:t>SameUser</a:t>
            </a:r>
            <a:r>
              <a:rPr lang="en-US" altLang="zh-TW" dirty="0"/>
              <a:t>(), we can infer that the </a:t>
            </a:r>
            <a:r>
              <a:rPr lang="en-US" altLang="zh-TW" dirty="0" smtClean="0"/>
              <a:t>cookies A </a:t>
            </a:r>
            <a:r>
              <a:rPr lang="en-US" altLang="zh-TW" dirty="0"/>
              <a:t>and C are also from the same individual even when A </a:t>
            </a:r>
            <a:r>
              <a:rPr lang="en-US" altLang="zh-TW" dirty="0" smtClean="0"/>
              <a:t>and C </a:t>
            </a:r>
            <a:r>
              <a:rPr lang="en-US" altLang="zh-TW" dirty="0"/>
              <a:t>do not have enough similarity in terms of features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It shows that </a:t>
            </a:r>
            <a:r>
              <a:rPr lang="en-US" altLang="zh-TW" dirty="0" smtClean="0"/>
              <a:t>even when </a:t>
            </a:r>
            <a:r>
              <a:rPr lang="en-US" altLang="zh-TW" dirty="0"/>
              <a:t>we do not have enough user-level information, </a:t>
            </a:r>
            <a:r>
              <a:rPr lang="en-US" altLang="zh-TW" dirty="0" smtClean="0"/>
              <a:t>collective </a:t>
            </a:r>
            <a:r>
              <a:rPr lang="en-US" altLang="zh-TW" dirty="0"/>
              <a:t>inference through PSL can connect cookies based </a:t>
            </a:r>
            <a:r>
              <a:rPr lang="en-US" altLang="zh-TW" dirty="0" smtClean="0"/>
              <a:t>on relational </a:t>
            </a:r>
            <a:r>
              <a:rPr lang="en-US" altLang="zh-TW" dirty="0"/>
              <a:t>information and improve the prediction accuracy.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49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Address </a:t>
            </a:r>
            <a:r>
              <a:rPr lang="en-US" altLang="zh-TW" dirty="0"/>
              <a:t>the visitor stitching </a:t>
            </a:r>
            <a:r>
              <a:rPr lang="en-US" altLang="zh-TW" dirty="0" smtClean="0"/>
              <a:t>problem by </a:t>
            </a:r>
            <a:r>
              <a:rPr lang="en-US" altLang="zh-TW" dirty="0"/>
              <a:t>resolving individual web logs to unique users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we evaluated our PSL models for visitor stitching </a:t>
            </a:r>
            <a:r>
              <a:rPr lang="en-US" altLang="zh-TW" dirty="0" smtClean="0"/>
              <a:t>on two </a:t>
            </a:r>
            <a:r>
              <a:rPr lang="en-US" altLang="zh-TW" dirty="0"/>
              <a:t>real-world web </a:t>
            </a:r>
            <a:r>
              <a:rPr lang="en-US" altLang="zh-TW" dirty="0" smtClean="0"/>
              <a:t>logs, </a:t>
            </a:r>
            <a:r>
              <a:rPr lang="en-US" altLang="zh-TW" dirty="0"/>
              <a:t>and compared them with several </a:t>
            </a:r>
            <a:r>
              <a:rPr lang="en-US" altLang="zh-TW" dirty="0" smtClean="0"/>
              <a:t>state-of-the-art methods.</a:t>
            </a:r>
          </a:p>
          <a:p>
            <a:r>
              <a:rPr lang="en-US" altLang="zh-TW" dirty="0"/>
              <a:t>According to the result, our models achieve </a:t>
            </a:r>
            <a:r>
              <a:rPr lang="en-US" altLang="zh-TW" dirty="0" smtClean="0"/>
              <a:t>F-scores </a:t>
            </a:r>
            <a:r>
              <a:rPr lang="en-US" altLang="zh-TW" dirty="0"/>
              <a:t>of up to 0.837 and 0.971 on two datasets, which </a:t>
            </a:r>
            <a:r>
              <a:rPr lang="en-US" altLang="zh-TW" dirty="0" smtClean="0"/>
              <a:t>are statistically </a:t>
            </a:r>
            <a:r>
              <a:rPr lang="en-US" altLang="zh-TW" dirty="0"/>
              <a:t>better scores than the state-of-the-art methods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our models demonstrate </a:t>
            </a:r>
            <a:r>
              <a:rPr lang="en-US" altLang="zh-TW" dirty="0" smtClean="0"/>
              <a:t>effectiveness </a:t>
            </a:r>
            <a:r>
              <a:rPr lang="en-US" altLang="zh-TW" dirty="0"/>
              <a:t>in </a:t>
            </a:r>
            <a:r>
              <a:rPr lang="en-US" altLang="zh-TW" dirty="0" smtClean="0"/>
              <a:t>addressing </a:t>
            </a:r>
            <a:r>
              <a:rPr lang="en-US" altLang="zh-TW" dirty="0"/>
              <a:t>the visitor stitching task </a:t>
            </a:r>
            <a:r>
              <a:rPr lang="en-US" altLang="zh-TW" dirty="0" smtClean="0"/>
              <a:t>across </a:t>
            </a:r>
            <a:r>
              <a:rPr lang="en-US" altLang="zh-TW" dirty="0"/>
              <a:t>multiple devices.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71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</a:p>
          <a:p>
            <a:pPr lvl="1"/>
            <a:r>
              <a:rPr lang="en-US" altLang="zh-TW" dirty="0"/>
              <a:t>A single user </a:t>
            </a:r>
            <a:r>
              <a:rPr lang="en-US" altLang="zh-TW" dirty="0" smtClean="0"/>
              <a:t>will often </a:t>
            </a:r>
            <a:r>
              <a:rPr lang="en-US" altLang="zh-TW" dirty="0"/>
              <a:t>access web services from a wide range of devices, </a:t>
            </a:r>
            <a:r>
              <a:rPr lang="en-US" altLang="zh-TW" dirty="0" smtClean="0"/>
              <a:t>including </a:t>
            </a:r>
            <a:r>
              <a:rPr lang="en-US" altLang="zh-TW" dirty="0"/>
              <a:t>desktop and laptop computers at both home </a:t>
            </a:r>
            <a:r>
              <a:rPr lang="en-US" altLang="zh-TW" dirty="0" smtClean="0"/>
              <a:t>and work</a:t>
            </a:r>
            <a:r>
              <a:rPr lang="en-US" altLang="zh-TW" dirty="0"/>
              <a:t>, tablets, mobile devices, vehicles, and </a:t>
            </a:r>
            <a:r>
              <a:rPr lang="en-US" altLang="zh-TW" dirty="0" smtClean="0"/>
              <a:t>entertainment systems.</a:t>
            </a:r>
          </a:p>
          <a:p>
            <a:r>
              <a:rPr lang="en-US" altLang="zh-TW" dirty="0"/>
              <a:t>users </a:t>
            </a:r>
            <a:r>
              <a:rPr lang="en-US" altLang="zh-TW" dirty="0" smtClean="0"/>
              <a:t>expect</a:t>
            </a:r>
          </a:p>
          <a:p>
            <a:pPr lvl="1"/>
            <a:r>
              <a:rPr lang="en-US" altLang="zh-TW" dirty="0" smtClean="0"/>
              <a:t>Services </a:t>
            </a:r>
            <a:r>
              <a:rPr lang="en-US" altLang="zh-TW" dirty="0"/>
              <a:t>remember their preferences and provide a seamless </a:t>
            </a:r>
            <a:r>
              <a:rPr lang="en-US" altLang="zh-TW" dirty="0" smtClean="0"/>
              <a:t>user experience </a:t>
            </a:r>
            <a:r>
              <a:rPr lang="en-US" altLang="zh-TW" dirty="0"/>
              <a:t>and interface.</a:t>
            </a:r>
            <a:endParaRPr lang="en-US" altLang="zh-TW" dirty="0" smtClean="0"/>
          </a:p>
          <a:p>
            <a:r>
              <a:rPr lang="en-US" altLang="zh-TW" dirty="0" smtClean="0"/>
              <a:t>Goal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5837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Goal-</a:t>
            </a:r>
            <a:r>
              <a:rPr lang="en-US" altLang="zh-TW" dirty="0" smtClean="0"/>
              <a:t>visitor stitching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Consolidating multiple visits across different devices and sessions into a single user identity.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difficult</a:t>
            </a:r>
          </a:p>
          <a:p>
            <a:pPr lvl="1"/>
            <a:r>
              <a:rPr lang="en-US" altLang="zh-TW" dirty="0" smtClean="0"/>
              <a:t>users </a:t>
            </a:r>
            <a:r>
              <a:rPr lang="en-US" altLang="zh-TW" dirty="0"/>
              <a:t>frequently </a:t>
            </a:r>
            <a:r>
              <a:rPr lang="en-US" altLang="zh-TW" dirty="0" smtClean="0"/>
              <a:t>access these </a:t>
            </a:r>
            <a:r>
              <a:rPr lang="en-US" altLang="zh-TW" dirty="0"/>
              <a:t>services from a mixture </a:t>
            </a:r>
            <a:r>
              <a:rPr lang="en-US" altLang="zh-TW" dirty="0" smtClean="0"/>
              <a:t>of authenticated </a:t>
            </a:r>
            <a:r>
              <a:rPr lang="en-US" altLang="zh-TW" dirty="0"/>
              <a:t>and </a:t>
            </a:r>
            <a:r>
              <a:rPr lang="en-US" altLang="zh-TW" dirty="0" smtClean="0"/>
              <a:t>anonymous sessions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469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Method-Data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Company A -</a:t>
            </a:r>
            <a:r>
              <a:rPr lang="en-US" altLang="zh-TW" dirty="0" smtClean="0"/>
              <a:t>7.3 million user accounts</a:t>
            </a:r>
            <a:endParaRPr lang="en-US" altLang="zh-TW" dirty="0"/>
          </a:p>
          <a:p>
            <a:r>
              <a:rPr lang="en-US" altLang="zh-TW" dirty="0"/>
              <a:t>Company </a:t>
            </a:r>
            <a:r>
              <a:rPr lang="en-US" altLang="zh-TW" dirty="0" smtClean="0"/>
              <a:t>B -2.2 </a:t>
            </a:r>
            <a:r>
              <a:rPr lang="en-US" altLang="zh-TW" dirty="0"/>
              <a:t>million </a:t>
            </a:r>
            <a:r>
              <a:rPr lang="en-US" altLang="zh-TW" dirty="0" smtClean="0"/>
              <a:t>user accounts</a:t>
            </a:r>
          </a:p>
          <a:p>
            <a:r>
              <a:rPr lang="en-US" altLang="zh-TW" dirty="0"/>
              <a:t>remove user accounts that </a:t>
            </a:r>
            <a:r>
              <a:rPr lang="en-US" altLang="zh-TW" dirty="0" smtClean="0"/>
              <a:t>have more </a:t>
            </a:r>
            <a:r>
              <a:rPr lang="en-US" altLang="zh-TW" dirty="0"/>
              <a:t>than 20 cookie </a:t>
            </a:r>
            <a:r>
              <a:rPr lang="en-US" altLang="zh-TW" dirty="0" smtClean="0"/>
              <a:t>identifiers</a:t>
            </a:r>
            <a:r>
              <a:rPr lang="en-US" altLang="zh-TW" dirty="0"/>
              <a:t>, which are likely attributed </a:t>
            </a:r>
            <a:r>
              <a:rPr lang="en-US" altLang="zh-TW" dirty="0" smtClean="0"/>
              <a:t>to bot-like </a:t>
            </a:r>
            <a:r>
              <a:rPr lang="en-US" altLang="zh-TW" dirty="0"/>
              <a:t>activities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focus on users who </a:t>
            </a:r>
            <a:r>
              <a:rPr lang="en-US" altLang="zh-TW" dirty="0" smtClean="0"/>
              <a:t>access </a:t>
            </a:r>
            <a:r>
              <a:rPr lang="en-US" altLang="zh-TW" dirty="0"/>
              <a:t>services multiple </a:t>
            </a:r>
            <a:r>
              <a:rPr lang="en-US" altLang="zh-TW" dirty="0" smtClean="0"/>
              <a:t>times</a:t>
            </a:r>
          </a:p>
          <a:p>
            <a:r>
              <a:rPr lang="en-US" altLang="zh-TW" dirty="0" smtClean="0"/>
              <a:t>Post-filtering 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number of </a:t>
            </a:r>
            <a:r>
              <a:rPr lang="en-US" altLang="zh-TW" dirty="0" smtClean="0"/>
              <a:t>multiple-cookie owning </a:t>
            </a:r>
            <a:r>
              <a:rPr lang="en-US" altLang="zh-TW" dirty="0"/>
              <a:t>users is 31K for dataset A, and 270K for dataset B1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03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 - </a:t>
            </a:r>
            <a:r>
              <a:rPr lang="en-US" altLang="zh-TW" dirty="0" smtClean="0"/>
              <a:t>Entropy-based </a:t>
            </a:r>
            <a:r>
              <a:rPr lang="en-US" altLang="zh-TW" dirty="0"/>
              <a:t>Feature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</a:t>
            </a:r>
            <a:r>
              <a:rPr lang="en-US" altLang="zh-TW" dirty="0" smtClean="0"/>
              <a:t>define </a:t>
            </a:r>
            <a:r>
              <a:rPr lang="en-US" altLang="zh-TW" dirty="0"/>
              <a:t>two metrics to assess </a:t>
            </a:r>
            <a:r>
              <a:rPr lang="en-US" altLang="zh-TW" dirty="0" smtClean="0"/>
              <a:t>these</a:t>
            </a:r>
            <a:r>
              <a:rPr lang="zh-TW" altLang="en-US" dirty="0" smtClean="0"/>
              <a:t> </a:t>
            </a:r>
            <a:r>
              <a:rPr lang="en-US" altLang="zh-TW" dirty="0" smtClean="0"/>
              <a:t>features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r>
              <a:rPr lang="en-US" altLang="zh-TW" dirty="0" smtClean="0"/>
              <a:t>Uniqueness(</a:t>
            </a:r>
            <a:r>
              <a:rPr lang="zh-TW" altLang="en-US" dirty="0" smtClean="0"/>
              <a:t>唯一性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feature values </a:t>
            </a:r>
          </a:p>
          <a:p>
            <a:pPr lvl="1"/>
            <a:r>
              <a:rPr lang="en-US" altLang="zh-TW" dirty="0" smtClean="0"/>
              <a:t>associated users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Reliability(</a:t>
            </a:r>
            <a:r>
              <a:rPr lang="zh-TW" altLang="en-US" dirty="0" smtClean="0"/>
              <a:t>可信度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584" r="22269"/>
          <a:stretch/>
        </p:blipFill>
        <p:spPr>
          <a:xfrm>
            <a:off x="3695238" y="3953732"/>
            <a:ext cx="5578764" cy="127426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538" y="2955637"/>
            <a:ext cx="476250" cy="304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663" y="3329771"/>
            <a:ext cx="6667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quantify the discriminative power of features available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Uniqueness</a:t>
            </a:r>
          </a:p>
          <a:p>
            <a:pPr lvl="1"/>
            <a:r>
              <a:rPr lang="en-US" altLang="zh-TW" dirty="0" smtClean="0"/>
              <a:t>based </a:t>
            </a:r>
            <a:r>
              <a:rPr lang="en-US" altLang="zh-TW" dirty="0" smtClean="0"/>
              <a:t>on the entropy over unique users who share a feature value</a:t>
            </a:r>
          </a:p>
          <a:p>
            <a:pPr lvl="1"/>
            <a:r>
              <a:rPr lang="zh-TW" altLang="en-US" dirty="0" smtClean="0"/>
              <a:t>特徵</a:t>
            </a:r>
            <a:r>
              <a:rPr lang="zh-TW" altLang="en-US" dirty="0" smtClean="0"/>
              <a:t>始終識別</a:t>
            </a:r>
            <a:r>
              <a:rPr lang="zh-TW" altLang="en-US" dirty="0" smtClean="0"/>
              <a:t>同一個用戶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“Uniqueness=1”</a:t>
            </a:r>
            <a:r>
              <a:rPr lang="zh-TW" altLang="en-US" dirty="0" smtClean="0"/>
              <a:t>表示每個</a:t>
            </a:r>
            <a:r>
              <a:rPr lang="en-US" altLang="zh-TW" dirty="0" smtClean="0"/>
              <a:t>feature</a:t>
            </a:r>
            <a:r>
              <a:rPr lang="zh-TW" altLang="en-US" dirty="0" smtClean="0"/>
              <a:t>都</a:t>
            </a:r>
            <a:r>
              <a:rPr lang="zh-TW" altLang="en-US" dirty="0" smtClean="0"/>
              <a:t>跟此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有關聯。</a:t>
            </a:r>
            <a:endParaRPr lang="en-US" altLang="zh-TW" dirty="0" smtClean="0"/>
          </a:p>
          <a:p>
            <a:r>
              <a:rPr lang="en-US" altLang="zh-TW" dirty="0" smtClean="0"/>
              <a:t>Reliability</a:t>
            </a:r>
          </a:p>
          <a:p>
            <a:pPr lvl="1"/>
            <a:r>
              <a:rPr lang="en-US" altLang="zh-TW" dirty="0" smtClean="0"/>
              <a:t>based </a:t>
            </a:r>
            <a:r>
              <a:rPr lang="en-US" altLang="zh-TW" dirty="0" smtClean="0"/>
              <a:t>on the entropy of unique feature values observed for a single user. </a:t>
            </a:r>
          </a:p>
          <a:p>
            <a:pPr lvl="1"/>
            <a:r>
              <a:rPr lang="en-US" altLang="zh-TW" dirty="0" smtClean="0"/>
              <a:t>“Reliability=1”</a:t>
            </a:r>
            <a:r>
              <a:rPr lang="zh-TW" altLang="en-US" dirty="0" smtClean="0"/>
              <a:t>表示每個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都被認</a:t>
            </a:r>
            <a:r>
              <a:rPr lang="zh-TW" altLang="en-US" dirty="0"/>
              <a:t>為</a:t>
            </a:r>
            <a:r>
              <a:rPr lang="zh-TW" altLang="en-US" dirty="0" smtClean="0"/>
              <a:t>跟</a:t>
            </a:r>
            <a:r>
              <a:rPr lang="zh-TW" altLang="en-US" dirty="0" smtClean="0"/>
              <a:t>此</a:t>
            </a:r>
            <a:r>
              <a:rPr lang="en-US" altLang="zh-TW" dirty="0" smtClean="0"/>
              <a:t>feature</a:t>
            </a:r>
            <a:r>
              <a:rPr lang="zh-TW" altLang="en-US" dirty="0" smtClean="0"/>
              <a:t>有關聯。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90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6" y="489527"/>
            <a:ext cx="5121592" cy="35407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489527"/>
            <a:ext cx="5614738" cy="35407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130" y="4605337"/>
            <a:ext cx="71532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</a:t>
            </a:r>
            <a:r>
              <a:rPr lang="en-US" altLang="zh-TW" dirty="0"/>
              <a:t> User-Agent Strings &amp; IP Addresses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user-agent </a:t>
            </a:r>
            <a:r>
              <a:rPr lang="en-US" altLang="zh-TW" dirty="0"/>
              <a:t>string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contains </a:t>
            </a:r>
            <a:r>
              <a:rPr lang="en-US" altLang="zh-TW" dirty="0"/>
              <a:t>information about the </a:t>
            </a:r>
            <a:r>
              <a:rPr lang="en-US" altLang="zh-TW" dirty="0" smtClean="0"/>
              <a:t>browser and </a:t>
            </a:r>
            <a:r>
              <a:rPr lang="en-US" altLang="zh-TW" dirty="0"/>
              <a:t>the operating system of the </a:t>
            </a:r>
            <a:r>
              <a:rPr lang="en-US" altLang="zh-TW" dirty="0" smtClean="0"/>
              <a:t>user.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high </a:t>
            </a:r>
            <a:r>
              <a:rPr lang="en-US" altLang="zh-TW" dirty="0" smtClean="0">
                <a:solidFill>
                  <a:srgbClr val="FF0000"/>
                </a:solidFill>
              </a:rPr>
              <a:t>reliability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because </a:t>
            </a:r>
            <a:r>
              <a:rPr lang="en-US" altLang="zh-TW" dirty="0"/>
              <a:t>individual users </a:t>
            </a:r>
            <a:r>
              <a:rPr lang="en-US" altLang="zh-TW" dirty="0" smtClean="0"/>
              <a:t>generally </a:t>
            </a:r>
            <a:r>
              <a:rPr lang="en-US" altLang="zh-TW" dirty="0"/>
              <a:t>use a small set of devices and browsers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low </a:t>
            </a:r>
            <a:r>
              <a:rPr lang="en-US" altLang="zh-TW" dirty="0" smtClean="0">
                <a:solidFill>
                  <a:srgbClr val="FF0000"/>
                </a:solidFill>
              </a:rPr>
              <a:t>uniqueness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since </a:t>
            </a:r>
            <a:r>
              <a:rPr lang="en-US" altLang="zh-TW" dirty="0"/>
              <a:t>many users will have </a:t>
            </a:r>
            <a:r>
              <a:rPr lang="en-US" altLang="zh-TW" dirty="0" smtClean="0"/>
              <a:t>identical </a:t>
            </a:r>
            <a:r>
              <a:rPr lang="en-US" altLang="zh-TW" dirty="0"/>
              <a:t>user-agent </a:t>
            </a:r>
            <a:r>
              <a:rPr lang="en-US" altLang="zh-TW" dirty="0" smtClean="0"/>
              <a:t>strings(</a:t>
            </a:r>
            <a:r>
              <a:rPr lang="en-US" altLang="zh-TW" dirty="0"/>
              <a:t>use the same </a:t>
            </a:r>
            <a:r>
              <a:rPr lang="en-US" altLang="zh-TW" dirty="0" smtClean="0"/>
              <a:t>browser </a:t>
            </a:r>
            <a:r>
              <a:rPr lang="en-US" altLang="zh-TW" dirty="0"/>
              <a:t>and </a:t>
            </a:r>
            <a:r>
              <a:rPr lang="en-US" altLang="zh-TW" dirty="0" smtClean="0"/>
              <a:t>operating </a:t>
            </a:r>
            <a:r>
              <a:rPr lang="en-US" altLang="zh-TW" dirty="0"/>
              <a:t>system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IP Addresses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low </a:t>
            </a:r>
            <a:r>
              <a:rPr lang="en-US" altLang="zh-TW" dirty="0" smtClean="0">
                <a:solidFill>
                  <a:srgbClr val="FF0000"/>
                </a:solidFill>
              </a:rPr>
              <a:t>reliability</a:t>
            </a:r>
          </a:p>
          <a:p>
            <a:pPr lvl="2"/>
            <a:r>
              <a:rPr lang="en-US" altLang="zh-TW" dirty="0"/>
              <a:t>users access </a:t>
            </a:r>
            <a:r>
              <a:rPr lang="en-US" altLang="zh-TW" dirty="0" smtClean="0"/>
              <a:t>services from </a:t>
            </a:r>
            <a:r>
              <a:rPr lang="en-US" altLang="zh-TW" dirty="0"/>
              <a:t>multiple </a:t>
            </a:r>
            <a:r>
              <a:rPr lang="en-US" altLang="zh-TW" dirty="0" smtClean="0"/>
              <a:t>network(</a:t>
            </a:r>
            <a:r>
              <a:rPr lang="zh-TW" altLang="en-US" dirty="0" smtClean="0"/>
              <a:t>多組</a:t>
            </a:r>
            <a:r>
              <a:rPr lang="en-US" altLang="zh-TW" dirty="0" smtClean="0"/>
              <a:t>IP)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high </a:t>
            </a:r>
            <a:r>
              <a:rPr lang="en-US" altLang="zh-TW" dirty="0" smtClean="0">
                <a:solidFill>
                  <a:srgbClr val="FF0000"/>
                </a:solidFill>
              </a:rPr>
              <a:t>uniqueness</a:t>
            </a:r>
          </a:p>
          <a:p>
            <a:pPr lvl="2"/>
            <a:r>
              <a:rPr lang="en-US" altLang="zh-TW" dirty="0"/>
              <a:t>single network </a:t>
            </a:r>
            <a:r>
              <a:rPr lang="en-US" altLang="zh-TW" dirty="0" smtClean="0"/>
              <a:t>will </a:t>
            </a:r>
            <a:r>
              <a:rPr lang="en-US" altLang="zh-TW" dirty="0"/>
              <a:t>have very few </a:t>
            </a:r>
            <a:r>
              <a:rPr lang="en-US" altLang="zh-TW" dirty="0" smtClean="0"/>
              <a:t>users(ex.</a:t>
            </a:r>
            <a:r>
              <a:rPr lang="zh-TW" altLang="en-US" dirty="0" smtClean="0"/>
              <a:t>同個家庭，使用同一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，但現在這種情況很少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6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786</Words>
  <Application>Microsoft Office PowerPoint</Application>
  <PresentationFormat>寬螢幕</PresentationFormat>
  <Paragraphs>106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微軟正黑體</vt:lpstr>
      <vt:lpstr>Arial</vt:lpstr>
      <vt:lpstr>Trebuchet MS</vt:lpstr>
      <vt:lpstr>Wingdings 3</vt:lpstr>
      <vt:lpstr>多面向</vt:lpstr>
      <vt:lpstr>Probabilistic Visitor Stitching on Cross-Device Web Logs</vt:lpstr>
      <vt:lpstr>Outline</vt:lpstr>
      <vt:lpstr>Introduction</vt:lpstr>
      <vt:lpstr>Introduction</vt:lpstr>
      <vt:lpstr>Method-Data analysis</vt:lpstr>
      <vt:lpstr>Method - Entropy-based Feature Analysis</vt:lpstr>
      <vt:lpstr>quantify the discriminative power of features available</vt:lpstr>
      <vt:lpstr>PowerPoint 簡報</vt:lpstr>
      <vt:lpstr>Method- User-Agent Strings &amp; IP Addresses</vt:lpstr>
      <vt:lpstr>PowerPoint 簡報</vt:lpstr>
      <vt:lpstr>Probabilistic soft logic framework (PSL)</vt:lpstr>
      <vt:lpstr>Probabilistic soft logic framework (PSL)</vt:lpstr>
      <vt:lpstr>PSL Models-rules</vt:lpstr>
      <vt:lpstr>PSL Models-rules</vt:lpstr>
      <vt:lpstr>PSL Models-rules</vt:lpstr>
      <vt:lpstr>EXPERIMENT-Data preparation</vt:lpstr>
      <vt:lpstr>PowerPoint 簡報</vt:lpstr>
      <vt:lpstr>EXPERIMENT-Comparison of feature sets</vt:lpstr>
      <vt:lpstr>EXPERIMENT-Comparison with other methods</vt:lpstr>
      <vt:lpstr>EXPERIMENT-Analysis Results(transitivity rule )</vt:lpstr>
      <vt:lpstr>EXPERIMENT-Analysis Results(transitivity rule 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YC</dc:creator>
  <cp:lastModifiedBy>YC</cp:lastModifiedBy>
  <cp:revision>32</cp:revision>
  <dcterms:created xsi:type="dcterms:W3CDTF">2017-11-27T14:39:29Z</dcterms:created>
  <dcterms:modified xsi:type="dcterms:W3CDTF">2017-11-28T05:51:36Z</dcterms:modified>
</cp:coreProperties>
</file>